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s>
</file>

<file path=ppt/media/>
</file>

<file path=ppt/media/image-1-1.png>
</file>

<file path=ppt/media/image-1-2.png>
</file>

<file path=ppt/media/image-2-1.png>
</file>

<file path=ppt/media/image-3-1.png>
</file>

<file path=ppt/media/image-4-1.png>
</file>

<file path=ppt/media/image-4-2.png>
</file>

<file path=ppt/media/image-4-3.png>
</file>

<file path=ppt/media/image-4-4.png>
</file>

<file path=ppt/media/image-5-1.png>
</file>

<file path=ppt/media/image-5-2.png>
</file>

<file path=ppt/media/image-5-3.png>
</file>

<file path=ppt/media/image-5-4.png>
</file>

<file path=ppt/media/image-6-1.png>
</file>

<file path=ppt/media/image-7-1.png>
</file>

<file path=ppt/media/image-8-1.png>
</file>

<file path=ppt/media/image-8-2.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2-1.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3-1.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6" Type="http://schemas.openxmlformats.org/officeDocument/2006/relationships/slideLayout" Target="../slideLayouts/slideLayout1.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6" Type="http://schemas.openxmlformats.org/officeDocument/2006/relationships/slideLayout" Target="../slideLayouts/slideLayout1.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6-1.png"/><Relationship Id="rId3" Type="http://schemas.openxmlformats.org/officeDocument/2006/relationships/slideLayout" Target="../slideLayouts/slideLayout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7-1.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hyperlink" Target="https://waterfootprint.org/en/" TargetMode="External"/><Relationship Id="rId2" Type="http://schemas.openxmlformats.org/officeDocument/2006/relationships/hyperlink" Target="https://www.worldwildlife.org/threats/water-scarcity" TargetMode="External"/><Relationship Id="rId3" Type="http://schemas.openxmlformats.org/officeDocument/2006/relationships/hyperlink" Target="https://en.unesco.org/themes/water-security/what-we-do/water-family" TargetMode="External"/><Relationship Id="rId5" Type="http://schemas.openxmlformats.org/officeDocument/2006/relationships/hyperlink" Target="https://gamma.app" TargetMode="External"/><Relationship Id="rId4" Type="http://schemas.openxmlformats.org/officeDocument/2006/relationships/image" Target="../media/image-9-1.png"/><Relationship Id="rId6" Type="http://schemas.openxmlformats.org/officeDocument/2006/relationships/slideLayout" Target="../slideLayouts/slideLayout1.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000000"/>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00000">
              <a:alpha val="80000"/>
            </a:srgbClr>
          </a:solidFill>
          <a:ln/>
        </p:spPr>
      </p:sp>
      <p:sp>
        <p:nvSpPr>
          <p:cNvPr id="6" name="Text 3"/>
          <p:cNvSpPr/>
          <p:nvPr/>
        </p:nvSpPr>
        <p:spPr>
          <a:xfrm>
            <a:off x="2037993" y="2998470"/>
            <a:ext cx="6104692" cy="833199"/>
          </a:xfrm>
          <a:prstGeom prst="rect">
            <a:avLst/>
          </a:prstGeom>
          <a:noFill/>
          <a:ln/>
        </p:spPr>
        <p:txBody>
          <a:bodyPr wrap="none" rtlCol="0" anchor="t"/>
          <a:lstStyle/>
          <a:p>
            <a:pPr indent="0" marL="0">
              <a:lnSpc>
                <a:spcPts val="6561"/>
              </a:lnSpc>
              <a:buNone/>
            </a:pPr>
            <a:r>
              <a:rPr lang="en-US" sz="5249" b="1" spc="-157" kern="0" dirty="0">
                <a:solidFill>
                  <a:srgbClr val="FFFFFF"/>
                </a:solidFill>
                <a:latin typeface="Inter" pitchFamily="34" charset="0"/>
                <a:ea typeface="Inter" pitchFamily="34" charset="-122"/>
                <a:cs typeface="Inter" pitchFamily="34" charset="-120"/>
              </a:rPr>
              <a:t>The Water Footprint</a:t>
            </a:r>
            <a:endParaRPr lang="en-US" sz="5249" dirty="0"/>
          </a:p>
        </p:txBody>
      </p:sp>
      <p:sp>
        <p:nvSpPr>
          <p:cNvPr id="7" name="Text 4"/>
          <p:cNvSpPr/>
          <p:nvPr/>
        </p:nvSpPr>
        <p:spPr>
          <a:xfrm>
            <a:off x="2037993" y="4164925"/>
            <a:ext cx="10554414" cy="1066205"/>
          </a:xfrm>
          <a:prstGeom prst="rect">
            <a:avLst/>
          </a:prstGeom>
          <a:noFill/>
          <a:ln/>
        </p:spPr>
        <p:txBody>
          <a:bodyPr wrap="square" rtlCol="0" anchor="t"/>
          <a:lstStyle/>
          <a:p>
            <a:pPr indent="0" marL="0">
              <a:lnSpc>
                <a:spcPts val="2799"/>
              </a:lnSpc>
              <a:buNone/>
            </a:pPr>
            <a:r>
              <a:rPr lang="en-US" sz="1750" spc="-35" kern="0" dirty="0">
                <a:solidFill>
                  <a:srgbClr val="E5E0DF"/>
                </a:solidFill>
                <a:latin typeface="Inter" pitchFamily="34" charset="0"/>
                <a:ea typeface="Inter" pitchFamily="34" charset="-122"/>
                <a:cs typeface="Inter" pitchFamily="34" charset="-120"/>
              </a:rPr>
              <a:t>Water footprint refers to the total volume of fresh water used for the production of goods and services used by an individual or a community. It’s important to be aware of your water footprint and find ways to reduce it.</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1019770"/>
            <a:ext cx="10554414" cy="1388745"/>
          </a:xfrm>
          <a:prstGeom prst="rect">
            <a:avLst/>
          </a:prstGeom>
          <a:noFill/>
          <a:ln/>
        </p:spPr>
        <p:txBody>
          <a:bodyPr wrap="squar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The Importance of Measuring Water Footprint</a:t>
            </a:r>
            <a:endParaRPr lang="en-US" sz="4374" dirty="0"/>
          </a:p>
        </p:txBody>
      </p:sp>
      <p:sp>
        <p:nvSpPr>
          <p:cNvPr id="5" name="Shape 3"/>
          <p:cNvSpPr/>
          <p:nvPr/>
        </p:nvSpPr>
        <p:spPr>
          <a:xfrm>
            <a:off x="2037993" y="3026450"/>
            <a:ext cx="499943" cy="499943"/>
          </a:xfrm>
          <a:prstGeom prst="roundRect">
            <a:avLst>
              <a:gd name="adj" fmla="val 20000"/>
            </a:avLst>
          </a:prstGeom>
          <a:solidFill>
            <a:srgbClr val="DADBF1"/>
          </a:solidFill>
          <a:ln w="13811">
            <a:solidFill>
              <a:srgbClr val="B5B7E3"/>
            </a:solidFill>
            <a:prstDash val="solid"/>
          </a:ln>
        </p:spPr>
      </p:sp>
      <p:sp>
        <p:nvSpPr>
          <p:cNvPr id="6" name="Text 4"/>
          <p:cNvSpPr/>
          <p:nvPr/>
        </p:nvSpPr>
        <p:spPr>
          <a:xfrm>
            <a:off x="2206347" y="3068122"/>
            <a:ext cx="163235" cy="416481"/>
          </a:xfrm>
          <a:prstGeom prst="rect">
            <a:avLst/>
          </a:prstGeom>
          <a:noFill/>
          <a:ln/>
        </p:spPr>
        <p:txBody>
          <a:bodyPr wrap="none" rtlCol="0" anchor="t"/>
          <a:lstStyle/>
          <a:p>
            <a:pPr algn="ctr" indent="0" marL="0">
              <a:lnSpc>
                <a:spcPts val="3281"/>
              </a:lnSpc>
              <a:buNone/>
            </a:pPr>
            <a:r>
              <a:rPr lang="en-US" sz="2624" b="1" spc="-35" kern="0" dirty="0">
                <a:solidFill>
                  <a:srgbClr val="272525"/>
                </a:solidFill>
                <a:latin typeface="Inter" pitchFamily="34" charset="0"/>
                <a:ea typeface="Inter" pitchFamily="34" charset="-122"/>
                <a:cs typeface="Inter" pitchFamily="34" charset="-120"/>
              </a:rPr>
              <a:t>1</a:t>
            </a:r>
            <a:endParaRPr lang="en-US" sz="2624" dirty="0"/>
          </a:p>
        </p:txBody>
      </p:sp>
      <p:sp>
        <p:nvSpPr>
          <p:cNvPr id="7" name="Text 5"/>
          <p:cNvSpPr/>
          <p:nvPr/>
        </p:nvSpPr>
        <p:spPr>
          <a:xfrm>
            <a:off x="2760107" y="3102769"/>
            <a:ext cx="2647950" cy="694373"/>
          </a:xfrm>
          <a:prstGeom prst="rect">
            <a:avLst/>
          </a:prstGeom>
          <a:noFill/>
          <a:ln/>
        </p:spPr>
        <p:txBody>
          <a:bodyPr wrap="squar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Reducing Water Scarcity</a:t>
            </a:r>
            <a:endParaRPr lang="en-US" sz="2187" dirty="0"/>
          </a:p>
        </p:txBody>
      </p:sp>
      <p:sp>
        <p:nvSpPr>
          <p:cNvPr id="8" name="Text 6"/>
          <p:cNvSpPr/>
          <p:nvPr/>
        </p:nvSpPr>
        <p:spPr>
          <a:xfrm>
            <a:off x="2760107" y="4019312"/>
            <a:ext cx="2647950" cy="2843213"/>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Water scarcity is a significant issue in many parts of the world. By measuring your water footprint, you can take steps to reduce it and conserve this precious resource.</a:t>
            </a:r>
            <a:endParaRPr lang="en-US" sz="1750" dirty="0"/>
          </a:p>
        </p:txBody>
      </p:sp>
      <p:sp>
        <p:nvSpPr>
          <p:cNvPr id="9" name="Shape 7"/>
          <p:cNvSpPr/>
          <p:nvPr/>
        </p:nvSpPr>
        <p:spPr>
          <a:xfrm>
            <a:off x="5630228" y="3026450"/>
            <a:ext cx="499943" cy="499943"/>
          </a:xfrm>
          <a:prstGeom prst="roundRect">
            <a:avLst>
              <a:gd name="adj" fmla="val 20000"/>
            </a:avLst>
          </a:prstGeom>
          <a:solidFill>
            <a:srgbClr val="DADBF1"/>
          </a:solidFill>
          <a:ln w="13811">
            <a:solidFill>
              <a:srgbClr val="B5B7E3"/>
            </a:solidFill>
            <a:prstDash val="solid"/>
          </a:ln>
        </p:spPr>
      </p:sp>
      <p:sp>
        <p:nvSpPr>
          <p:cNvPr id="10" name="Text 8"/>
          <p:cNvSpPr/>
          <p:nvPr/>
        </p:nvSpPr>
        <p:spPr>
          <a:xfrm>
            <a:off x="5779532" y="3068122"/>
            <a:ext cx="201335" cy="416481"/>
          </a:xfrm>
          <a:prstGeom prst="rect">
            <a:avLst/>
          </a:prstGeom>
          <a:noFill/>
          <a:ln/>
        </p:spPr>
        <p:txBody>
          <a:bodyPr wrap="none" rtlCol="0" anchor="t"/>
          <a:lstStyle/>
          <a:p>
            <a:pPr algn="ctr" indent="0" marL="0">
              <a:lnSpc>
                <a:spcPts val="3281"/>
              </a:lnSpc>
              <a:buNone/>
            </a:pPr>
            <a:r>
              <a:rPr lang="en-US" sz="2624" b="1" spc="-35" kern="0" dirty="0">
                <a:solidFill>
                  <a:srgbClr val="272525"/>
                </a:solidFill>
                <a:latin typeface="Inter" pitchFamily="34" charset="0"/>
                <a:ea typeface="Inter" pitchFamily="34" charset="-122"/>
                <a:cs typeface="Inter" pitchFamily="34" charset="-120"/>
              </a:rPr>
              <a:t>2</a:t>
            </a:r>
            <a:endParaRPr lang="en-US" sz="2624" dirty="0"/>
          </a:p>
        </p:txBody>
      </p:sp>
      <p:sp>
        <p:nvSpPr>
          <p:cNvPr id="11" name="Text 9"/>
          <p:cNvSpPr/>
          <p:nvPr/>
        </p:nvSpPr>
        <p:spPr>
          <a:xfrm>
            <a:off x="6352342" y="3102769"/>
            <a:ext cx="2647950" cy="1041559"/>
          </a:xfrm>
          <a:prstGeom prst="rect">
            <a:avLst/>
          </a:prstGeom>
          <a:noFill/>
          <a:ln/>
        </p:spPr>
        <p:txBody>
          <a:bodyPr wrap="squar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Identifying Environmental Impacts</a:t>
            </a:r>
            <a:endParaRPr lang="en-US" sz="2187" dirty="0"/>
          </a:p>
        </p:txBody>
      </p:sp>
      <p:sp>
        <p:nvSpPr>
          <p:cNvPr id="12" name="Text 10"/>
          <p:cNvSpPr/>
          <p:nvPr/>
        </p:nvSpPr>
        <p:spPr>
          <a:xfrm>
            <a:off x="6352342" y="4366498"/>
            <a:ext cx="2647950" cy="2843213"/>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Measuring water footprint also helps in identifying the environmental impact of a product or service. This information is useful to manufacturers and producers to make better decisions.</a:t>
            </a:r>
            <a:endParaRPr lang="en-US" sz="1750" dirty="0"/>
          </a:p>
        </p:txBody>
      </p:sp>
      <p:sp>
        <p:nvSpPr>
          <p:cNvPr id="13" name="Shape 11"/>
          <p:cNvSpPr/>
          <p:nvPr/>
        </p:nvSpPr>
        <p:spPr>
          <a:xfrm>
            <a:off x="9222462" y="3026450"/>
            <a:ext cx="499943" cy="499943"/>
          </a:xfrm>
          <a:prstGeom prst="roundRect">
            <a:avLst>
              <a:gd name="adj" fmla="val 20000"/>
            </a:avLst>
          </a:prstGeom>
          <a:solidFill>
            <a:srgbClr val="DADBF1"/>
          </a:solidFill>
          <a:ln w="13811">
            <a:solidFill>
              <a:srgbClr val="B5B7E3"/>
            </a:solidFill>
            <a:prstDash val="solid"/>
          </a:ln>
        </p:spPr>
      </p:sp>
      <p:sp>
        <p:nvSpPr>
          <p:cNvPr id="14" name="Text 12"/>
          <p:cNvSpPr/>
          <p:nvPr/>
        </p:nvSpPr>
        <p:spPr>
          <a:xfrm>
            <a:off x="9367957" y="3068122"/>
            <a:ext cx="208955" cy="416481"/>
          </a:xfrm>
          <a:prstGeom prst="rect">
            <a:avLst/>
          </a:prstGeom>
          <a:noFill/>
          <a:ln/>
        </p:spPr>
        <p:txBody>
          <a:bodyPr wrap="none" rtlCol="0" anchor="t"/>
          <a:lstStyle/>
          <a:p>
            <a:pPr algn="ctr" indent="0" marL="0">
              <a:lnSpc>
                <a:spcPts val="3281"/>
              </a:lnSpc>
              <a:buNone/>
            </a:pPr>
            <a:r>
              <a:rPr lang="en-US" sz="2624" b="1" spc="-35" kern="0" dirty="0">
                <a:solidFill>
                  <a:srgbClr val="272525"/>
                </a:solidFill>
                <a:latin typeface="Inter" pitchFamily="34" charset="0"/>
                <a:ea typeface="Inter" pitchFamily="34" charset="-122"/>
                <a:cs typeface="Inter" pitchFamily="34" charset="-120"/>
              </a:rPr>
              <a:t>3</a:t>
            </a:r>
            <a:endParaRPr lang="en-US" sz="2624" dirty="0"/>
          </a:p>
        </p:txBody>
      </p:sp>
      <p:sp>
        <p:nvSpPr>
          <p:cNvPr id="15" name="Text 13"/>
          <p:cNvSpPr/>
          <p:nvPr/>
        </p:nvSpPr>
        <p:spPr>
          <a:xfrm>
            <a:off x="9944576" y="3102769"/>
            <a:ext cx="2647950" cy="1041559"/>
          </a:xfrm>
          <a:prstGeom prst="rect">
            <a:avLst/>
          </a:prstGeom>
          <a:noFill/>
          <a:ln/>
        </p:spPr>
        <p:txBody>
          <a:bodyPr wrap="squar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Encouraging Responsible Consumption</a:t>
            </a:r>
            <a:endParaRPr lang="en-US" sz="2187" dirty="0"/>
          </a:p>
        </p:txBody>
      </p:sp>
      <p:sp>
        <p:nvSpPr>
          <p:cNvPr id="16" name="Text 14"/>
          <p:cNvSpPr/>
          <p:nvPr/>
        </p:nvSpPr>
        <p:spPr>
          <a:xfrm>
            <a:off x="9944576" y="4366498"/>
            <a:ext cx="2647950" cy="2487811"/>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Understanding the water footprint of various products and services can motivate individuals and communities to make responsible consumption choices.</a:t>
            </a:r>
            <a:endParaRPr lang="en-US" sz="1750" dirty="0"/>
          </a:p>
        </p:txBody>
      </p:sp>
      <p:pic>
        <p:nvPicPr>
          <p:cNvPr id="17"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1861304"/>
            <a:ext cx="6647140"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Types of Water Footprints</a:t>
            </a:r>
            <a:endParaRPr lang="en-US" sz="4374" dirty="0"/>
          </a:p>
        </p:txBody>
      </p:sp>
      <p:sp>
        <p:nvSpPr>
          <p:cNvPr id="5" name="Text 3"/>
          <p:cNvSpPr/>
          <p:nvPr/>
        </p:nvSpPr>
        <p:spPr>
          <a:xfrm>
            <a:off x="2037993" y="3111103"/>
            <a:ext cx="2599492" cy="347186"/>
          </a:xfrm>
          <a:prstGeom prst="rect">
            <a:avLst/>
          </a:prstGeom>
          <a:noFill/>
          <a:ln/>
        </p:spPr>
        <p:txBody>
          <a:bodyPr wrap="none" rtlCol="0" anchor="t"/>
          <a:lstStyle/>
          <a:p>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Blue Water Footprint</a:t>
            </a:r>
            <a:endParaRPr lang="en-US" sz="2187" dirty="0"/>
          </a:p>
        </p:txBody>
      </p:sp>
      <p:sp>
        <p:nvSpPr>
          <p:cNvPr id="6" name="Text 4"/>
          <p:cNvSpPr/>
          <p:nvPr/>
        </p:nvSpPr>
        <p:spPr>
          <a:xfrm>
            <a:off x="2037993" y="3680460"/>
            <a:ext cx="3156347" cy="2132409"/>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Refers to the amount of surface and groundwater consumed. It includes both the quantity and quality of water used for domestic, industrial and agriculture purposes.</a:t>
            </a:r>
            <a:endParaRPr lang="en-US" sz="1750" dirty="0"/>
          </a:p>
        </p:txBody>
      </p:sp>
      <p:sp>
        <p:nvSpPr>
          <p:cNvPr id="7" name="Text 5"/>
          <p:cNvSpPr/>
          <p:nvPr/>
        </p:nvSpPr>
        <p:spPr>
          <a:xfrm>
            <a:off x="5743932" y="3111103"/>
            <a:ext cx="2819757" cy="347186"/>
          </a:xfrm>
          <a:prstGeom prst="rect">
            <a:avLst/>
          </a:prstGeom>
          <a:noFill/>
          <a:ln/>
        </p:spPr>
        <p:txBody>
          <a:bodyPr wrap="none" rtlCol="0" anchor="t"/>
          <a:lstStyle/>
          <a:p>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Green Water Footprint</a:t>
            </a:r>
            <a:endParaRPr lang="en-US" sz="2187" dirty="0"/>
          </a:p>
        </p:txBody>
      </p:sp>
      <p:sp>
        <p:nvSpPr>
          <p:cNvPr id="8" name="Text 6"/>
          <p:cNvSpPr/>
          <p:nvPr/>
        </p:nvSpPr>
        <p:spPr>
          <a:xfrm>
            <a:off x="5743932" y="3680460"/>
            <a:ext cx="3156347" cy="2487811"/>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Refers to the volume of rainwater consumed for the growth of crops and other vegetation. It is the volume of water that has evaporated from the soil and transpired by plants.</a:t>
            </a:r>
            <a:endParaRPr lang="en-US" sz="1750" dirty="0"/>
          </a:p>
        </p:txBody>
      </p:sp>
      <p:sp>
        <p:nvSpPr>
          <p:cNvPr id="9" name="Text 7"/>
          <p:cNvSpPr/>
          <p:nvPr/>
        </p:nvSpPr>
        <p:spPr>
          <a:xfrm>
            <a:off x="9449872" y="3111103"/>
            <a:ext cx="2645212" cy="347186"/>
          </a:xfrm>
          <a:prstGeom prst="rect">
            <a:avLst/>
          </a:prstGeom>
          <a:noFill/>
          <a:ln/>
        </p:spPr>
        <p:txBody>
          <a:bodyPr wrap="none" rtlCol="0" anchor="t"/>
          <a:lstStyle/>
          <a:p>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Grey Water Footprint</a:t>
            </a:r>
            <a:endParaRPr lang="en-US" sz="2187" dirty="0"/>
          </a:p>
        </p:txBody>
      </p:sp>
      <p:sp>
        <p:nvSpPr>
          <p:cNvPr id="10" name="Text 8"/>
          <p:cNvSpPr/>
          <p:nvPr/>
        </p:nvSpPr>
        <p:spPr>
          <a:xfrm>
            <a:off x="9449872" y="3680460"/>
            <a:ext cx="3156347" cy="2487811"/>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Refers to the amount of freshwater required to assimilate the pollutants released into the water bodies. It is the volume of water required to dilute the pollutants to safe levels.</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1037153"/>
            <a:ext cx="6700480"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Water Footprint Flowchart</a:t>
            </a:r>
            <a:endParaRPr lang="en-US" sz="4374" dirty="0"/>
          </a:p>
        </p:txBody>
      </p:sp>
      <p:pic>
        <p:nvPicPr>
          <p:cNvPr id="5" name="Image 0" descr="preencoded.png">    </p:cNvPr>
          <p:cNvPicPr>
            <a:picLocks noChangeAspect="1"/>
          </p:cNvPicPr>
          <p:nvPr/>
        </p:nvPicPr>
        <p:blipFill>
          <a:blip r:embed="rId1"/>
          <a:stretch>
            <a:fillRect/>
          </a:stretch>
        </p:blipFill>
        <p:spPr>
          <a:xfrm>
            <a:off x="2037993" y="2175867"/>
            <a:ext cx="3295888" cy="2036921"/>
          </a:xfrm>
          <a:prstGeom prst="rect">
            <a:avLst/>
          </a:prstGeom>
        </p:spPr>
      </p:pic>
      <p:sp>
        <p:nvSpPr>
          <p:cNvPr id="6" name="Text 3"/>
          <p:cNvSpPr/>
          <p:nvPr/>
        </p:nvSpPr>
        <p:spPr>
          <a:xfrm>
            <a:off x="2037993" y="4490442"/>
            <a:ext cx="2221944" cy="347186"/>
          </a:xfrm>
          <a:prstGeom prst="rect">
            <a:avLst/>
          </a:prstGeom>
          <a:noFill/>
          <a:ln/>
        </p:spPr>
        <p:txBody>
          <a:bodyPr wrap="none" rtlCol="0" anchor="t"/>
          <a:lstStyle/>
          <a:p>
            <a:pPr algn="l"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Agriculture</a:t>
            </a:r>
            <a:endParaRPr lang="en-US" sz="2187" dirty="0"/>
          </a:p>
        </p:txBody>
      </p:sp>
      <p:sp>
        <p:nvSpPr>
          <p:cNvPr id="7" name="Text 4"/>
          <p:cNvSpPr/>
          <p:nvPr/>
        </p:nvSpPr>
        <p:spPr>
          <a:xfrm>
            <a:off x="2037993" y="5059799"/>
            <a:ext cx="3295888" cy="1777008"/>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This sector is the largest contributor to total water footprint. Irrigating crops, raising livestock, and processing food all require water.</a:t>
            </a:r>
            <a:endParaRPr lang="en-US" sz="1750" dirty="0"/>
          </a:p>
        </p:txBody>
      </p:sp>
      <p:pic>
        <p:nvPicPr>
          <p:cNvPr id="8" name="Image 1" descr="preencoded.png">    </p:cNvPr>
          <p:cNvPicPr>
            <a:picLocks noChangeAspect="1"/>
          </p:cNvPicPr>
          <p:nvPr/>
        </p:nvPicPr>
        <p:blipFill>
          <a:blip r:embed="rId2"/>
          <a:stretch>
            <a:fillRect/>
          </a:stretch>
        </p:blipFill>
        <p:spPr>
          <a:xfrm>
            <a:off x="5667137" y="2175867"/>
            <a:ext cx="3296007" cy="2037040"/>
          </a:xfrm>
          <a:prstGeom prst="rect">
            <a:avLst/>
          </a:prstGeom>
        </p:spPr>
      </p:pic>
      <p:sp>
        <p:nvSpPr>
          <p:cNvPr id="9" name="Text 5"/>
          <p:cNvSpPr/>
          <p:nvPr/>
        </p:nvSpPr>
        <p:spPr>
          <a:xfrm>
            <a:off x="5667137" y="4490561"/>
            <a:ext cx="2221944" cy="347186"/>
          </a:xfrm>
          <a:prstGeom prst="rect">
            <a:avLst/>
          </a:prstGeom>
          <a:noFill/>
          <a:ln/>
        </p:spPr>
        <p:txBody>
          <a:bodyPr wrap="none" rtlCol="0" anchor="t"/>
          <a:lstStyle/>
          <a:p>
            <a:pPr algn="l"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Industry</a:t>
            </a:r>
            <a:endParaRPr lang="en-US" sz="2187" dirty="0"/>
          </a:p>
        </p:txBody>
      </p:sp>
      <p:sp>
        <p:nvSpPr>
          <p:cNvPr id="10" name="Text 6"/>
          <p:cNvSpPr/>
          <p:nvPr/>
        </p:nvSpPr>
        <p:spPr>
          <a:xfrm>
            <a:off x="5667137" y="5059918"/>
            <a:ext cx="3296007" cy="2132409"/>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The industrial sector has a significant impact on the water footprint, particularly through manufacturing processes that require high levels of water use and pollution.</a:t>
            </a:r>
            <a:endParaRPr lang="en-US" sz="1750" dirty="0"/>
          </a:p>
        </p:txBody>
      </p:sp>
      <p:pic>
        <p:nvPicPr>
          <p:cNvPr id="11" name="Image 2" descr="preencoded.png">    </p:cNvPr>
          <p:cNvPicPr>
            <a:picLocks noChangeAspect="1"/>
          </p:cNvPicPr>
          <p:nvPr/>
        </p:nvPicPr>
        <p:blipFill>
          <a:blip r:embed="rId3"/>
          <a:stretch>
            <a:fillRect/>
          </a:stretch>
        </p:blipFill>
        <p:spPr>
          <a:xfrm>
            <a:off x="9296400" y="2175867"/>
            <a:ext cx="3296007" cy="2037040"/>
          </a:xfrm>
          <a:prstGeom prst="rect">
            <a:avLst/>
          </a:prstGeom>
        </p:spPr>
      </p:pic>
      <p:sp>
        <p:nvSpPr>
          <p:cNvPr id="12" name="Text 7"/>
          <p:cNvSpPr/>
          <p:nvPr/>
        </p:nvSpPr>
        <p:spPr>
          <a:xfrm>
            <a:off x="9296400" y="4490561"/>
            <a:ext cx="2221944" cy="347186"/>
          </a:xfrm>
          <a:prstGeom prst="rect">
            <a:avLst/>
          </a:prstGeom>
          <a:noFill/>
          <a:ln/>
        </p:spPr>
        <p:txBody>
          <a:bodyPr wrap="none" rtlCol="0" anchor="t"/>
          <a:lstStyle/>
          <a:p>
            <a:pPr algn="l"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Domestic</a:t>
            </a:r>
            <a:endParaRPr lang="en-US" sz="2187" dirty="0"/>
          </a:p>
        </p:txBody>
      </p:sp>
      <p:sp>
        <p:nvSpPr>
          <p:cNvPr id="13" name="Text 8"/>
          <p:cNvSpPr/>
          <p:nvPr/>
        </p:nvSpPr>
        <p:spPr>
          <a:xfrm>
            <a:off x="9296400" y="5059918"/>
            <a:ext cx="3296007" cy="1421606"/>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Domestic water footprints include the water consumed by households for personal and household sanitation needs.</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1392555"/>
            <a:ext cx="7837765"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Water Footprint Block Diagram</a:t>
            </a:r>
            <a:endParaRPr lang="en-US" sz="4374" dirty="0"/>
          </a:p>
        </p:txBody>
      </p:sp>
      <p:pic>
        <p:nvPicPr>
          <p:cNvPr id="5" name="Image 0" descr="preencoded.png">    </p:cNvPr>
          <p:cNvPicPr>
            <a:picLocks noChangeAspect="1"/>
          </p:cNvPicPr>
          <p:nvPr/>
        </p:nvPicPr>
        <p:blipFill>
          <a:blip r:embed="rId1"/>
          <a:stretch>
            <a:fillRect/>
          </a:stretch>
        </p:blipFill>
        <p:spPr>
          <a:xfrm>
            <a:off x="2037993" y="2531269"/>
            <a:ext cx="3295888" cy="2036921"/>
          </a:xfrm>
          <a:prstGeom prst="rect">
            <a:avLst/>
          </a:prstGeom>
        </p:spPr>
      </p:pic>
      <p:sp>
        <p:nvSpPr>
          <p:cNvPr id="6" name="Text 3"/>
          <p:cNvSpPr/>
          <p:nvPr/>
        </p:nvSpPr>
        <p:spPr>
          <a:xfrm>
            <a:off x="2037993" y="4845844"/>
            <a:ext cx="2221944" cy="347186"/>
          </a:xfrm>
          <a:prstGeom prst="rect">
            <a:avLst/>
          </a:prstGeom>
          <a:noFill/>
          <a:ln/>
        </p:spPr>
        <p:txBody>
          <a:bodyPr wrap="none" rtlCol="0" anchor="t"/>
          <a:lstStyle/>
          <a:p>
            <a:pPr algn="l"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Production</a:t>
            </a:r>
            <a:endParaRPr lang="en-US" sz="2187" dirty="0"/>
          </a:p>
        </p:txBody>
      </p:sp>
      <p:sp>
        <p:nvSpPr>
          <p:cNvPr id="7" name="Text 4"/>
          <p:cNvSpPr/>
          <p:nvPr/>
        </p:nvSpPr>
        <p:spPr>
          <a:xfrm>
            <a:off x="2037993" y="5415201"/>
            <a:ext cx="3295888" cy="1421606"/>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Producing goods and services requires water for raw material extraction, processing, packaging and transportation.</a:t>
            </a:r>
            <a:endParaRPr lang="en-US" sz="1750" dirty="0"/>
          </a:p>
        </p:txBody>
      </p:sp>
      <p:pic>
        <p:nvPicPr>
          <p:cNvPr id="8" name="Image 1" descr="preencoded.png">    </p:cNvPr>
          <p:cNvPicPr>
            <a:picLocks noChangeAspect="1"/>
          </p:cNvPicPr>
          <p:nvPr/>
        </p:nvPicPr>
        <p:blipFill>
          <a:blip r:embed="rId2"/>
          <a:stretch>
            <a:fillRect/>
          </a:stretch>
        </p:blipFill>
        <p:spPr>
          <a:xfrm>
            <a:off x="5667137" y="2531269"/>
            <a:ext cx="3296007" cy="2037040"/>
          </a:xfrm>
          <a:prstGeom prst="rect">
            <a:avLst/>
          </a:prstGeom>
        </p:spPr>
      </p:pic>
      <p:sp>
        <p:nvSpPr>
          <p:cNvPr id="9" name="Text 5"/>
          <p:cNvSpPr/>
          <p:nvPr/>
        </p:nvSpPr>
        <p:spPr>
          <a:xfrm>
            <a:off x="5667137" y="4845963"/>
            <a:ext cx="2221944" cy="347186"/>
          </a:xfrm>
          <a:prstGeom prst="rect">
            <a:avLst/>
          </a:prstGeom>
          <a:noFill/>
          <a:ln/>
        </p:spPr>
        <p:txBody>
          <a:bodyPr wrap="none" rtlCol="0" anchor="t"/>
          <a:lstStyle/>
          <a:p>
            <a:pPr algn="l"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Utilization</a:t>
            </a:r>
            <a:endParaRPr lang="en-US" sz="2187" dirty="0"/>
          </a:p>
        </p:txBody>
      </p:sp>
      <p:sp>
        <p:nvSpPr>
          <p:cNvPr id="10" name="Text 6"/>
          <p:cNvSpPr/>
          <p:nvPr/>
        </p:nvSpPr>
        <p:spPr>
          <a:xfrm>
            <a:off x="5667137" y="5415320"/>
            <a:ext cx="3296007" cy="1421606"/>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Consumers use water in their day to day activities and purchases, from food and drink to clothing and electronics.</a:t>
            </a:r>
            <a:endParaRPr lang="en-US" sz="1750" dirty="0"/>
          </a:p>
        </p:txBody>
      </p:sp>
      <p:pic>
        <p:nvPicPr>
          <p:cNvPr id="11" name="Image 2" descr="preencoded.png">    </p:cNvPr>
          <p:cNvPicPr>
            <a:picLocks noChangeAspect="1"/>
          </p:cNvPicPr>
          <p:nvPr/>
        </p:nvPicPr>
        <p:blipFill>
          <a:blip r:embed="rId3"/>
          <a:stretch>
            <a:fillRect/>
          </a:stretch>
        </p:blipFill>
        <p:spPr>
          <a:xfrm>
            <a:off x="9296400" y="2531269"/>
            <a:ext cx="3296007" cy="2037040"/>
          </a:xfrm>
          <a:prstGeom prst="rect">
            <a:avLst/>
          </a:prstGeom>
        </p:spPr>
      </p:pic>
      <p:sp>
        <p:nvSpPr>
          <p:cNvPr id="12" name="Text 7"/>
          <p:cNvSpPr/>
          <p:nvPr/>
        </p:nvSpPr>
        <p:spPr>
          <a:xfrm>
            <a:off x="9296400" y="4845963"/>
            <a:ext cx="2221944" cy="347186"/>
          </a:xfrm>
          <a:prstGeom prst="rect">
            <a:avLst/>
          </a:prstGeom>
          <a:noFill/>
          <a:ln/>
        </p:spPr>
        <p:txBody>
          <a:bodyPr wrap="none" rtlCol="0" anchor="t"/>
          <a:lstStyle/>
          <a:p>
            <a:pPr algn="l"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Disposal</a:t>
            </a:r>
            <a:endParaRPr lang="en-US" sz="2187" dirty="0"/>
          </a:p>
        </p:txBody>
      </p:sp>
      <p:sp>
        <p:nvSpPr>
          <p:cNvPr id="13" name="Text 8"/>
          <p:cNvSpPr/>
          <p:nvPr/>
        </p:nvSpPr>
        <p:spPr>
          <a:xfrm>
            <a:off x="9296400" y="5415320"/>
            <a:ext cx="3296007" cy="1421606"/>
          </a:xfrm>
          <a:prstGeom prst="rect">
            <a:avLst/>
          </a:prstGeom>
          <a:noFill/>
          <a:ln/>
        </p:spPr>
        <p:txBody>
          <a:bodyPr wrap="square" rtlCol="0" anchor="t"/>
          <a:lstStyle/>
          <a:p>
            <a:pPr algn="l" indent="0" marL="0">
              <a:lnSpc>
                <a:spcPts val="2799"/>
              </a:lnSpc>
              <a:buNone/>
            </a:pPr>
            <a:r>
              <a:rPr lang="en-US" sz="1750" spc="-35" kern="0" dirty="0">
                <a:solidFill>
                  <a:srgbClr val="272525"/>
                </a:solidFill>
                <a:latin typeface="Inter" pitchFamily="34" charset="0"/>
                <a:ea typeface="Inter" pitchFamily="34" charset="-122"/>
                <a:cs typeface="Inter" pitchFamily="34" charset="-120"/>
              </a:rPr>
              <a:t>Disposing of goods and services requires water in the form of wastewater treatment, recycling, and landfilling.</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1326833"/>
            <a:ext cx="9656683"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Calculating Your Own Water Footprint</a:t>
            </a:r>
            <a:endParaRPr lang="en-US" sz="4374" dirty="0"/>
          </a:p>
        </p:txBody>
      </p:sp>
      <p:sp>
        <p:nvSpPr>
          <p:cNvPr id="5" name="Shape 3"/>
          <p:cNvSpPr/>
          <p:nvPr/>
        </p:nvSpPr>
        <p:spPr>
          <a:xfrm>
            <a:off x="2037993" y="2465546"/>
            <a:ext cx="5166122" cy="2107525"/>
          </a:xfrm>
          <a:prstGeom prst="roundRect">
            <a:avLst>
              <a:gd name="adj" fmla="val 4744"/>
            </a:avLst>
          </a:prstGeom>
          <a:solidFill>
            <a:srgbClr val="DADBF1"/>
          </a:solidFill>
          <a:ln w="13811">
            <a:solidFill>
              <a:srgbClr val="B5B7E3"/>
            </a:solidFill>
            <a:prstDash val="solid"/>
          </a:ln>
        </p:spPr>
      </p:sp>
      <p:sp>
        <p:nvSpPr>
          <p:cNvPr id="6" name="Text 4"/>
          <p:cNvSpPr/>
          <p:nvPr/>
        </p:nvSpPr>
        <p:spPr>
          <a:xfrm>
            <a:off x="2273975" y="2701528"/>
            <a:ext cx="2221944"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Gather Data</a:t>
            </a:r>
            <a:endParaRPr lang="en-US" sz="2187" dirty="0"/>
          </a:p>
        </p:txBody>
      </p:sp>
      <p:sp>
        <p:nvSpPr>
          <p:cNvPr id="7" name="Text 5"/>
          <p:cNvSpPr/>
          <p:nvPr/>
        </p:nvSpPr>
        <p:spPr>
          <a:xfrm>
            <a:off x="2273975" y="3270885"/>
            <a:ext cx="4694158"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Collect information on your consumption of water and water-intensive products to determine your water consumption.</a:t>
            </a:r>
            <a:endParaRPr lang="en-US" sz="1750" dirty="0"/>
          </a:p>
        </p:txBody>
      </p:sp>
      <p:sp>
        <p:nvSpPr>
          <p:cNvPr id="8" name="Shape 6"/>
          <p:cNvSpPr/>
          <p:nvPr/>
        </p:nvSpPr>
        <p:spPr>
          <a:xfrm>
            <a:off x="7426285" y="2465546"/>
            <a:ext cx="5166122" cy="2107525"/>
          </a:xfrm>
          <a:prstGeom prst="roundRect">
            <a:avLst>
              <a:gd name="adj" fmla="val 4744"/>
            </a:avLst>
          </a:prstGeom>
          <a:solidFill>
            <a:srgbClr val="DADBF1"/>
          </a:solidFill>
          <a:ln w="13811">
            <a:solidFill>
              <a:srgbClr val="B5B7E3"/>
            </a:solidFill>
            <a:prstDash val="solid"/>
          </a:ln>
        </p:spPr>
      </p:sp>
      <p:sp>
        <p:nvSpPr>
          <p:cNvPr id="9" name="Text 7"/>
          <p:cNvSpPr/>
          <p:nvPr/>
        </p:nvSpPr>
        <p:spPr>
          <a:xfrm>
            <a:off x="7662267" y="2701528"/>
            <a:ext cx="2267069"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Categorize Usage</a:t>
            </a:r>
            <a:endParaRPr lang="en-US" sz="2187" dirty="0"/>
          </a:p>
        </p:txBody>
      </p:sp>
      <p:sp>
        <p:nvSpPr>
          <p:cNvPr id="10" name="Text 8"/>
          <p:cNvSpPr/>
          <p:nvPr/>
        </p:nvSpPr>
        <p:spPr>
          <a:xfrm>
            <a:off x="7662267" y="3270885"/>
            <a:ext cx="4694158"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Categorize your usage into blue, green, and grey water footprints to identify areas to optimize.</a:t>
            </a:r>
            <a:endParaRPr lang="en-US" sz="1750" dirty="0"/>
          </a:p>
        </p:txBody>
      </p:sp>
      <p:sp>
        <p:nvSpPr>
          <p:cNvPr id="11" name="Shape 9"/>
          <p:cNvSpPr/>
          <p:nvPr/>
        </p:nvSpPr>
        <p:spPr>
          <a:xfrm>
            <a:off x="2037993" y="4795242"/>
            <a:ext cx="5166122" cy="2107525"/>
          </a:xfrm>
          <a:prstGeom prst="roundRect">
            <a:avLst>
              <a:gd name="adj" fmla="val 4744"/>
            </a:avLst>
          </a:prstGeom>
          <a:solidFill>
            <a:srgbClr val="DADBF1"/>
          </a:solidFill>
          <a:ln w="13811">
            <a:solidFill>
              <a:srgbClr val="B5B7E3"/>
            </a:solidFill>
            <a:prstDash val="solid"/>
          </a:ln>
        </p:spPr>
      </p:sp>
      <p:sp>
        <p:nvSpPr>
          <p:cNvPr id="12" name="Text 10"/>
          <p:cNvSpPr/>
          <p:nvPr/>
        </p:nvSpPr>
        <p:spPr>
          <a:xfrm>
            <a:off x="2273975" y="5031224"/>
            <a:ext cx="2221944"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Calculate</a:t>
            </a:r>
            <a:endParaRPr lang="en-US" sz="2187" dirty="0"/>
          </a:p>
        </p:txBody>
      </p:sp>
      <p:sp>
        <p:nvSpPr>
          <p:cNvPr id="13" name="Text 11"/>
          <p:cNvSpPr/>
          <p:nvPr/>
        </p:nvSpPr>
        <p:spPr>
          <a:xfrm>
            <a:off x="2273975" y="5600581"/>
            <a:ext cx="4694158"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Calculate the volume of water used and evaluate ways to conserve and reduce water usage.</a:t>
            </a:r>
            <a:endParaRPr lang="en-US" sz="1750" dirty="0"/>
          </a:p>
        </p:txBody>
      </p:sp>
      <p:sp>
        <p:nvSpPr>
          <p:cNvPr id="14" name="Shape 12"/>
          <p:cNvSpPr/>
          <p:nvPr/>
        </p:nvSpPr>
        <p:spPr>
          <a:xfrm>
            <a:off x="7426285" y="4795242"/>
            <a:ext cx="5166122" cy="2107525"/>
          </a:xfrm>
          <a:prstGeom prst="roundRect">
            <a:avLst>
              <a:gd name="adj" fmla="val 4744"/>
            </a:avLst>
          </a:prstGeom>
          <a:solidFill>
            <a:srgbClr val="DADBF1"/>
          </a:solidFill>
          <a:ln w="13811">
            <a:solidFill>
              <a:srgbClr val="B5B7E3"/>
            </a:solidFill>
            <a:prstDash val="solid"/>
          </a:ln>
        </p:spPr>
      </p:sp>
      <p:sp>
        <p:nvSpPr>
          <p:cNvPr id="15" name="Text 13"/>
          <p:cNvSpPr/>
          <p:nvPr/>
        </p:nvSpPr>
        <p:spPr>
          <a:xfrm>
            <a:off x="7662267" y="5031224"/>
            <a:ext cx="2372320"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Monitor &amp; Evaluate</a:t>
            </a:r>
            <a:endParaRPr lang="en-US" sz="2187" dirty="0"/>
          </a:p>
        </p:txBody>
      </p:sp>
      <p:sp>
        <p:nvSpPr>
          <p:cNvPr id="16" name="Text 14"/>
          <p:cNvSpPr/>
          <p:nvPr/>
        </p:nvSpPr>
        <p:spPr>
          <a:xfrm>
            <a:off x="7662267" y="5600581"/>
            <a:ext cx="4694158"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Track and evaluate changes to determine the impact of your efforts to reduce the water footprint.</a:t>
            </a:r>
            <a:endParaRPr lang="en-US" sz="1750" dirty="0"/>
          </a:p>
        </p:txBody>
      </p:sp>
      <p:pic>
        <p:nvPicPr>
          <p:cNvPr id="17"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2043113"/>
            <a:ext cx="7853005"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Reducing Your Water Footprint</a:t>
            </a:r>
            <a:endParaRPr lang="en-US" sz="4374" dirty="0"/>
          </a:p>
        </p:txBody>
      </p:sp>
      <p:sp>
        <p:nvSpPr>
          <p:cNvPr id="5" name="Text 3"/>
          <p:cNvSpPr/>
          <p:nvPr/>
        </p:nvSpPr>
        <p:spPr>
          <a:xfrm>
            <a:off x="2037993" y="3292912"/>
            <a:ext cx="2221944" cy="347186"/>
          </a:xfrm>
          <a:prstGeom prst="rect">
            <a:avLst/>
          </a:prstGeom>
          <a:noFill/>
          <a:ln/>
        </p:spPr>
        <p:txBody>
          <a:bodyPr wrap="none" rtlCol="0" anchor="t"/>
          <a:lstStyle/>
          <a:p>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Change Your Diet</a:t>
            </a:r>
            <a:endParaRPr lang="en-US" sz="2187" dirty="0"/>
          </a:p>
        </p:txBody>
      </p:sp>
      <p:sp>
        <p:nvSpPr>
          <p:cNvPr id="6" name="Text 4"/>
          <p:cNvSpPr/>
          <p:nvPr/>
        </p:nvSpPr>
        <p:spPr>
          <a:xfrm>
            <a:off x="2037993" y="3862268"/>
            <a:ext cx="3156347" cy="1777008"/>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Reducing meat consumption, eating seasonally and locally, and reducing processed foods can help reduce your water footprint.</a:t>
            </a:r>
            <a:endParaRPr lang="en-US" sz="1750" dirty="0"/>
          </a:p>
        </p:txBody>
      </p:sp>
      <p:sp>
        <p:nvSpPr>
          <p:cNvPr id="7" name="Text 5"/>
          <p:cNvSpPr/>
          <p:nvPr/>
        </p:nvSpPr>
        <p:spPr>
          <a:xfrm>
            <a:off x="5743932" y="3292912"/>
            <a:ext cx="3156347" cy="694373"/>
          </a:xfrm>
          <a:prstGeom prst="rect">
            <a:avLst/>
          </a:prstGeom>
          <a:noFill/>
          <a:ln/>
        </p:spPr>
        <p:txBody>
          <a:bodyPr wrap="square" rtlCol="0" anchor="t"/>
          <a:lstStyle/>
          <a:p>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Reduce Household Water Usage</a:t>
            </a:r>
            <a:endParaRPr lang="en-US" sz="2187" dirty="0"/>
          </a:p>
        </p:txBody>
      </p:sp>
      <p:sp>
        <p:nvSpPr>
          <p:cNvPr id="8" name="Text 6"/>
          <p:cNvSpPr/>
          <p:nvPr/>
        </p:nvSpPr>
        <p:spPr>
          <a:xfrm>
            <a:off x="5743932" y="4209455"/>
            <a:ext cx="3156347" cy="1777008"/>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Reducing shower time, using water-efficient appliances, and catching rainwater to water houseplants can make a big difference.</a:t>
            </a:r>
            <a:endParaRPr lang="en-US" sz="1750" dirty="0"/>
          </a:p>
        </p:txBody>
      </p:sp>
      <p:sp>
        <p:nvSpPr>
          <p:cNvPr id="9" name="Text 7"/>
          <p:cNvSpPr/>
          <p:nvPr/>
        </p:nvSpPr>
        <p:spPr>
          <a:xfrm>
            <a:off x="9449872" y="3292912"/>
            <a:ext cx="3156347" cy="694373"/>
          </a:xfrm>
          <a:prstGeom prst="rect">
            <a:avLst/>
          </a:prstGeom>
          <a:noFill/>
          <a:ln/>
        </p:spPr>
        <p:txBody>
          <a:bodyPr wrap="square" rtlCol="0" anchor="t"/>
          <a:lstStyle/>
          <a:p>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Choose Water-Efficient Products</a:t>
            </a:r>
            <a:endParaRPr lang="en-US" sz="2187" dirty="0"/>
          </a:p>
        </p:txBody>
      </p:sp>
      <p:sp>
        <p:nvSpPr>
          <p:cNvPr id="10" name="Text 8"/>
          <p:cNvSpPr/>
          <p:nvPr/>
        </p:nvSpPr>
        <p:spPr>
          <a:xfrm>
            <a:off x="9449872" y="4209455"/>
            <a:ext cx="3156347"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Choosing household appliances and products with good water efficiency ratings can help reduce your water footprint.</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sp>
      <p:sp>
        <p:nvSpPr>
          <p:cNvPr id="6" name="Text 3"/>
          <p:cNvSpPr/>
          <p:nvPr/>
        </p:nvSpPr>
        <p:spPr>
          <a:xfrm>
            <a:off x="2037993" y="3067883"/>
            <a:ext cx="6883360"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Impact on the Environment</a:t>
            </a:r>
            <a:endParaRPr lang="en-US" sz="4374" dirty="0"/>
          </a:p>
        </p:txBody>
      </p:sp>
      <p:sp>
        <p:nvSpPr>
          <p:cNvPr id="7" name="Text 4"/>
          <p:cNvSpPr/>
          <p:nvPr/>
        </p:nvSpPr>
        <p:spPr>
          <a:xfrm>
            <a:off x="2037993" y="4095512"/>
            <a:ext cx="10554414"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Excessive water use can have serious environmental consequences, including reduced water availability in rivers and aquifers, and reduced water quality due to pollution and contamination. By reducing your water footprint, you can help protect the environment.</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2036326"/>
            <a:ext cx="8103037"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Resources for More Information</a:t>
            </a:r>
            <a:endParaRPr lang="en-US" sz="4374" dirty="0"/>
          </a:p>
        </p:txBody>
      </p:sp>
      <p:sp>
        <p:nvSpPr>
          <p:cNvPr id="5" name="Shape 3"/>
          <p:cNvSpPr/>
          <p:nvPr/>
        </p:nvSpPr>
        <p:spPr>
          <a:xfrm>
            <a:off x="2037993" y="3175040"/>
            <a:ext cx="3370064" cy="3018234"/>
          </a:xfrm>
          <a:prstGeom prst="roundRect">
            <a:avLst>
              <a:gd name="adj" fmla="val 3313"/>
            </a:avLst>
          </a:prstGeom>
          <a:solidFill>
            <a:srgbClr val="DADBF1"/>
          </a:solidFill>
          <a:ln w="13811">
            <a:solidFill>
              <a:srgbClr val="B5B7E3"/>
            </a:solidFill>
            <a:prstDash val="solid"/>
          </a:ln>
        </p:spPr>
      </p:sp>
      <p:sp>
        <p:nvSpPr>
          <p:cNvPr id="6" name="Text 4"/>
          <p:cNvSpPr/>
          <p:nvPr/>
        </p:nvSpPr>
        <p:spPr>
          <a:xfrm>
            <a:off x="2273975" y="3411022"/>
            <a:ext cx="2898100" cy="694373"/>
          </a:xfrm>
          <a:prstGeom prst="rect">
            <a:avLst/>
          </a:prstGeom>
          <a:noFill/>
          <a:ln/>
        </p:spPr>
        <p:txBody>
          <a:bodyPr wrap="squar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Water Footprint Network</a:t>
            </a:r>
            <a:endParaRPr lang="en-US" sz="2187" dirty="0"/>
          </a:p>
        </p:txBody>
      </p:sp>
      <p:sp>
        <p:nvSpPr>
          <p:cNvPr id="7" name="Text 5"/>
          <p:cNvSpPr/>
          <p:nvPr/>
        </p:nvSpPr>
        <p:spPr>
          <a:xfrm>
            <a:off x="2273975" y="4327565"/>
            <a:ext cx="2898100"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Access tools and resources to help measure and manage your water footprint.</a:t>
            </a:r>
            <a:endParaRPr lang="en-US" sz="1750" dirty="0"/>
          </a:p>
        </p:txBody>
      </p:sp>
      <p:sp>
        <p:nvSpPr>
          <p:cNvPr id="8" name="Text 6"/>
          <p:cNvSpPr/>
          <p:nvPr/>
        </p:nvSpPr>
        <p:spPr>
          <a:xfrm>
            <a:off x="2273975" y="5593675"/>
            <a:ext cx="2898100" cy="355402"/>
          </a:xfrm>
          <a:prstGeom prst="rect">
            <a:avLst/>
          </a:prstGeom>
          <a:noFill/>
          <a:ln/>
        </p:spPr>
        <p:txBody>
          <a:bodyPr wrap="none" rtlCol="0" anchor="t"/>
          <a:lstStyle/>
          <a:p>
            <a:pPr indent="0" marL="0">
              <a:lnSpc>
                <a:spcPts val="2799"/>
              </a:lnSpc>
              <a:buNone/>
            </a:pPr>
            <a:r>
              <a:rPr lang="en-US" sz="1750" u="sng" spc="-35" kern="0" dirty="0">
                <a:solidFill>
                  <a:srgbClr val="4950BC"/>
                </a:solidFill>
                <a:latin typeface="Inter" pitchFamily="34" charset="0"/>
                <a:ea typeface="Inter" pitchFamily="34" charset="-122"/>
                <a:cs typeface="Inter" pitchFamily="34" charset="-120"/>
                <a:hlinkClick r:id="rId1" invalidUrl="" action="" tgtFrame="" tooltip="" history="1" highlightClick="0" endSnd="0">
                  <a:extLst>
                    <a:ext uri="{A12FA001-AC4F-418D-AE19-62706E023703}">
                      <ahyp:hlinkClr xmlns:ahyp="http://schemas.microsoft.com/office/drawing/2018/hyperlinkcolor" val="tx"/>
                    </a:ext>
                  </a:extLst>
                </a:hlinkClick>
              </a:rPr>
              <a:t>Visit Website</a:t>
            </a:r>
            <a:endParaRPr lang="en-US" sz="1750" dirty="0"/>
          </a:p>
        </p:txBody>
      </p:sp>
      <p:sp>
        <p:nvSpPr>
          <p:cNvPr id="9" name="Shape 7"/>
          <p:cNvSpPr/>
          <p:nvPr/>
        </p:nvSpPr>
        <p:spPr>
          <a:xfrm>
            <a:off x="5630228" y="3175040"/>
            <a:ext cx="3370064" cy="3018234"/>
          </a:xfrm>
          <a:prstGeom prst="roundRect">
            <a:avLst>
              <a:gd name="adj" fmla="val 3313"/>
            </a:avLst>
          </a:prstGeom>
          <a:solidFill>
            <a:srgbClr val="DADBF1"/>
          </a:solidFill>
          <a:ln w="13811">
            <a:solidFill>
              <a:srgbClr val="B5B7E3"/>
            </a:solidFill>
            <a:prstDash val="solid"/>
          </a:ln>
        </p:spPr>
      </p:sp>
      <p:sp>
        <p:nvSpPr>
          <p:cNvPr id="10" name="Text 8"/>
          <p:cNvSpPr/>
          <p:nvPr/>
        </p:nvSpPr>
        <p:spPr>
          <a:xfrm>
            <a:off x="5866209" y="3411022"/>
            <a:ext cx="2221944"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WWF</a:t>
            </a:r>
            <a:endParaRPr lang="en-US" sz="2187" dirty="0"/>
          </a:p>
        </p:txBody>
      </p:sp>
      <p:sp>
        <p:nvSpPr>
          <p:cNvPr id="11" name="Text 9"/>
          <p:cNvSpPr/>
          <p:nvPr/>
        </p:nvSpPr>
        <p:spPr>
          <a:xfrm>
            <a:off x="5866209" y="3980378"/>
            <a:ext cx="2898100"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Learn about the environmental impact of water use and how to take action to conserve water.</a:t>
            </a:r>
            <a:endParaRPr lang="en-US" sz="1750" dirty="0"/>
          </a:p>
        </p:txBody>
      </p:sp>
      <p:sp>
        <p:nvSpPr>
          <p:cNvPr id="12" name="Text 10"/>
          <p:cNvSpPr/>
          <p:nvPr/>
        </p:nvSpPr>
        <p:spPr>
          <a:xfrm>
            <a:off x="5866209" y="5601891"/>
            <a:ext cx="2898100" cy="355402"/>
          </a:xfrm>
          <a:prstGeom prst="rect">
            <a:avLst/>
          </a:prstGeom>
          <a:noFill/>
          <a:ln/>
        </p:spPr>
        <p:txBody>
          <a:bodyPr wrap="none" rtlCol="0" anchor="t"/>
          <a:lstStyle/>
          <a:p>
            <a:pPr indent="0" marL="0">
              <a:lnSpc>
                <a:spcPts val="2799"/>
              </a:lnSpc>
              <a:buNone/>
            </a:pPr>
            <a:r>
              <a:rPr lang="en-US" sz="1750" u="sng" spc="-35" kern="0" dirty="0">
                <a:solidFill>
                  <a:srgbClr val="4950BC"/>
                </a:solidFill>
                <a:latin typeface="Inter" pitchFamily="34" charset="0"/>
                <a:ea typeface="Inter" pitchFamily="34" charset="-122"/>
                <a:cs typeface="Inter" pitchFamily="34" charset="-120"/>
                <a:hlinkClick r:id="rId2" invalidUrl="" action="" tgtFrame="" tooltip="" history="1" highlightClick="0" endSnd="0">
                  <a:extLst>
                    <a:ext uri="{A12FA001-AC4F-418D-AE19-62706E023703}">
                      <ahyp:hlinkClr xmlns:ahyp="http://schemas.microsoft.com/office/drawing/2018/hyperlinkcolor" val="tx"/>
                    </a:ext>
                  </a:extLst>
                </a:hlinkClick>
              </a:rPr>
              <a:t>Visit Website</a:t>
            </a:r>
            <a:endParaRPr lang="en-US" sz="1750" dirty="0"/>
          </a:p>
        </p:txBody>
      </p:sp>
      <p:sp>
        <p:nvSpPr>
          <p:cNvPr id="13" name="Shape 11"/>
          <p:cNvSpPr/>
          <p:nvPr/>
        </p:nvSpPr>
        <p:spPr>
          <a:xfrm>
            <a:off x="9222462" y="3175040"/>
            <a:ext cx="3370064" cy="3018234"/>
          </a:xfrm>
          <a:prstGeom prst="roundRect">
            <a:avLst>
              <a:gd name="adj" fmla="val 3313"/>
            </a:avLst>
          </a:prstGeom>
          <a:solidFill>
            <a:srgbClr val="DADBF1"/>
          </a:solidFill>
          <a:ln w="13811">
            <a:solidFill>
              <a:srgbClr val="B5B7E3"/>
            </a:solidFill>
            <a:prstDash val="solid"/>
          </a:ln>
        </p:spPr>
      </p:sp>
      <p:sp>
        <p:nvSpPr>
          <p:cNvPr id="14" name="Text 12"/>
          <p:cNvSpPr/>
          <p:nvPr/>
        </p:nvSpPr>
        <p:spPr>
          <a:xfrm>
            <a:off x="9458444" y="3411022"/>
            <a:ext cx="2221944"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UNESCO</a:t>
            </a:r>
            <a:endParaRPr lang="en-US" sz="2187" dirty="0"/>
          </a:p>
        </p:txBody>
      </p:sp>
      <p:sp>
        <p:nvSpPr>
          <p:cNvPr id="15" name="Text 13"/>
          <p:cNvSpPr/>
          <p:nvPr/>
        </p:nvSpPr>
        <p:spPr>
          <a:xfrm>
            <a:off x="9458444" y="3980378"/>
            <a:ext cx="2898100"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Inter" pitchFamily="34" charset="0"/>
                <a:ea typeface="Inter" pitchFamily="34" charset="-122"/>
                <a:cs typeface="Inter" pitchFamily="34" charset="-120"/>
              </a:rPr>
              <a:t>Access resources on water management and sustainable development goals.</a:t>
            </a:r>
            <a:endParaRPr lang="en-US" sz="1750" dirty="0"/>
          </a:p>
        </p:txBody>
      </p:sp>
      <p:sp>
        <p:nvSpPr>
          <p:cNvPr id="16" name="Text 14"/>
          <p:cNvSpPr/>
          <p:nvPr/>
        </p:nvSpPr>
        <p:spPr>
          <a:xfrm>
            <a:off x="9458444" y="5601891"/>
            <a:ext cx="2898100" cy="355402"/>
          </a:xfrm>
          <a:prstGeom prst="rect">
            <a:avLst/>
          </a:prstGeom>
          <a:noFill/>
          <a:ln/>
        </p:spPr>
        <p:txBody>
          <a:bodyPr wrap="none" rtlCol="0" anchor="t"/>
          <a:lstStyle/>
          <a:p>
            <a:pPr indent="0" marL="0">
              <a:lnSpc>
                <a:spcPts val="2799"/>
              </a:lnSpc>
              <a:buNone/>
            </a:pPr>
            <a:r>
              <a:rPr lang="en-US" sz="1750" u="sng" spc="-35" kern="0" dirty="0">
                <a:solidFill>
                  <a:srgbClr val="4950BC"/>
                </a:solidFill>
                <a:latin typeface="Inter" pitchFamily="34" charset="0"/>
                <a:ea typeface="Inter" pitchFamily="34" charset="-122"/>
                <a:cs typeface="Inter" pitchFamily="34" charset="-120"/>
                <a:hlinkClick r:id="rId3" invalidUrl="" action="" tgtFrame="" tooltip="" history="1" highlightClick="0" endSnd="0">
                  <a:extLst>
                    <a:ext uri="{A12FA001-AC4F-418D-AE19-62706E023703}">
                      <ahyp:hlinkClr xmlns:ahyp="http://schemas.microsoft.com/office/drawing/2018/hyperlinkcolor" val="tx"/>
                    </a:ext>
                  </a:extLst>
                </a:hlinkClick>
              </a:rPr>
              <a:t>Visit Website</a:t>
            </a:r>
            <a:endParaRPr lang="en-US" sz="1750" dirty="0"/>
          </a:p>
        </p:txBody>
      </p:sp>
      <p:pic>
        <p:nvPicPr>
          <p:cNvPr id="17" name="Image 0"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2023-09-19T15:54:02Z</dcterms:created>
  <dcterms:modified xsi:type="dcterms:W3CDTF">2023-09-19T15:54:02Z</dcterms:modified>
</cp:coreProperties>
</file>